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1448943341" r:id="rId2"/>
    <p:sldId id="2377" r:id="rId3"/>
    <p:sldId id="2438" r:id="rId4"/>
    <p:sldId id="2426" r:id="rId5"/>
    <p:sldId id="2440" r:id="rId6"/>
    <p:sldId id="266" r:id="rId7"/>
    <p:sldId id="2441" r:id="rId8"/>
    <p:sldId id="2444" r:id="rId9"/>
    <p:sldId id="2443" r:id="rId10"/>
    <p:sldId id="2452" r:id="rId11"/>
    <p:sldId id="2442" r:id="rId12"/>
    <p:sldId id="2445" r:id="rId13"/>
    <p:sldId id="2446" r:id="rId14"/>
    <p:sldId id="2447" r:id="rId15"/>
    <p:sldId id="2448" r:id="rId16"/>
    <p:sldId id="2449" r:id="rId17"/>
    <p:sldId id="2450" r:id="rId18"/>
    <p:sldId id="2453" r:id="rId19"/>
    <p:sldId id="2425" r:id="rId20"/>
    <p:sldId id="257" r:id="rId21"/>
    <p:sldId id="1499" r:id="rId22"/>
    <p:sldId id="2428" r:id="rId23"/>
    <p:sldId id="2429" r:id="rId24"/>
    <p:sldId id="2430" r:id="rId25"/>
    <p:sldId id="2432" r:id="rId26"/>
    <p:sldId id="2433" r:id="rId27"/>
    <p:sldId id="2434" r:id="rId28"/>
    <p:sldId id="243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4D7FFB-3FC1-4F94-A139-B826721441FA}" v="10" dt="2024-06-05T18:54:28.0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52"/>
    <p:restoredTop sz="95788"/>
  </p:normalViewPr>
  <p:slideViewPr>
    <p:cSldViewPr snapToGrid="0" snapToObjects="1">
      <p:cViewPr>
        <p:scale>
          <a:sx n="117" d="100"/>
          <a:sy n="117" d="100"/>
        </p:scale>
        <p:origin x="824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 Nguyen" clId="Web-{5E4D7FFB-3FC1-4F94-A139-B826721441FA}"/>
    <pc:docChg chg="addSld delSld modSld">
      <pc:chgData name="Son Nguyen" userId="" providerId="" clId="Web-{5E4D7FFB-3FC1-4F94-A139-B826721441FA}" dt="2024-06-05T18:54:27.111" v="8"/>
      <pc:docMkLst>
        <pc:docMk/>
      </pc:docMkLst>
      <pc:sldChg chg="addSp delSp modSp del">
        <pc:chgData name="Son Nguyen" userId="" providerId="" clId="Web-{5E4D7FFB-3FC1-4F94-A139-B826721441FA}" dt="2024-06-05T18:54:27.111" v="8"/>
        <pc:sldMkLst>
          <pc:docMk/>
          <pc:sldMk cId="1395503414" sldId="277"/>
        </pc:sldMkLst>
        <pc:spChg chg="add del mod">
          <ac:chgData name="Son Nguyen" userId="" providerId="" clId="Web-{5E4D7FFB-3FC1-4F94-A139-B826721441FA}" dt="2024-06-05T18:53:50.376" v="3"/>
          <ac:spMkLst>
            <pc:docMk/>
            <pc:sldMk cId="1395503414" sldId="277"/>
            <ac:spMk id="7" creationId="{3BED3C74-0E16-F254-4A0E-287D52373F75}"/>
          </ac:spMkLst>
        </pc:spChg>
      </pc:sldChg>
      <pc:sldChg chg="modSp add">
        <pc:chgData name="Son Nguyen" userId="" providerId="" clId="Web-{5E4D7FFB-3FC1-4F94-A139-B826721441FA}" dt="2024-06-05T18:54:25.783" v="7" actId="20577"/>
        <pc:sldMkLst>
          <pc:docMk/>
          <pc:sldMk cId="1395503414" sldId="1448943341"/>
        </pc:sldMkLst>
        <pc:spChg chg="mod">
          <ac:chgData name="Son Nguyen" userId="" providerId="" clId="Web-{5E4D7FFB-3FC1-4F94-A139-B826721441FA}" dt="2024-06-05T18:54:25.783" v="7" actId="20577"/>
          <ac:spMkLst>
            <pc:docMk/>
            <pc:sldMk cId="1395503414" sldId="1448943341"/>
            <ac:spMk id="2" creationId="{84E3DD04-E1E5-66F7-9CC2-E30683EA769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E29B9-38F6-3F49-81E8-DFE3D9FE5658}" type="datetimeFigureOut">
              <a:rPr lang="en-US" smtClean="0"/>
              <a:t>6/11/24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B7F3C3-B81A-AE4B-B1D0-B678E1749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808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89083-4CCA-BA46-9F2A-33AC8B9D4D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14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Shape 1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6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To achieve this, I turned to a then-novel method, CITE-seq and REAP-seq, which showed that you can build on existing single cell transcriptomics methods to capture protein levels at the same time using DNA-barcoded antibodies. </a:t>
            </a:r>
          </a:p>
          <a:p>
            <a:pPr>
              <a:defRPr sz="16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But these method were only applicable to cell surface protein targets. </a:t>
            </a:r>
          </a:p>
          <a:p>
            <a:pPr>
              <a:defRPr sz="1600">
                <a:latin typeface="Avenir Book"/>
                <a:ea typeface="Avenir Book"/>
                <a:cs typeface="Avenir Book"/>
                <a:sym typeface="Avenir Book"/>
              </a:defRPr>
            </a:pPr>
            <a:endParaRPr/>
          </a:p>
          <a:p>
            <a:pPr>
              <a:defRPr sz="1600">
                <a:latin typeface="Avenir Book"/>
                <a:ea typeface="Avenir Book"/>
                <a:cs typeface="Avenir Book"/>
                <a:sym typeface="Avenir Book"/>
              </a:defRPr>
            </a:pPr>
            <a:endParaRPr/>
          </a:p>
          <a:p>
            <a:pPr>
              <a:defRPr sz="16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We solved several challenges to arrive at intranuclear CITE-seq, or inCITE-seq. I will describe how we adapted DNA-barcoded antibodies to measure intranuclear protein targets in a method called intranuclear CITE-seq, or inCITE-seq by overcoming key experimental challenges, and how we used this data to study how gene expression patterns genome-wide are impacted by regulatory proteins. </a:t>
            </a:r>
          </a:p>
        </p:txBody>
      </p:sp>
    </p:spTree>
    <p:extLst>
      <p:ext uri="{BB962C8B-B14F-4D97-AF65-F5344CB8AC3E}">
        <p14:creationId xmlns:p14="http://schemas.microsoft.com/office/powerpoint/2010/main" val="3836238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700"/>
            </a:pPr>
            <a:r>
              <a:t>We get a matrix for each cell, where we get gene counts and protein counts</a:t>
            </a:r>
          </a:p>
          <a:p>
            <a:pPr>
              <a:defRPr sz="1700"/>
            </a:pPr>
            <a:r>
              <a:t>NO ZERO INFLATION</a:t>
            </a:r>
            <a:br/>
            <a:r>
              <a:t>REFERENCE UMIs FOR PROTEINS!!! </a:t>
            </a:r>
          </a:p>
          <a:p>
            <a:pPr>
              <a:defRPr sz="1700"/>
            </a:pPr>
            <a:r>
              <a:t>Gene counts are processed according to standard scRNA-seq protocols </a:t>
            </a:r>
          </a:p>
          <a:p>
            <a:pPr>
              <a:defRPr sz="1700"/>
            </a:pPr>
            <a:r>
              <a:t>Protein counts are scaled to the centered log ratio, which is a metric used to quantify relative abundances in compositional data. We divide each protein count by the geometric mean within each batch. </a:t>
            </a:r>
          </a:p>
        </p:txBody>
      </p:sp>
    </p:spTree>
    <p:extLst>
      <p:ext uri="{BB962C8B-B14F-4D97-AF65-F5344CB8AC3E}">
        <p14:creationId xmlns:p14="http://schemas.microsoft.com/office/powerpoint/2010/main" val="4053433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499E4-4E34-7048-BB46-B9A29E17EA9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98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6B839-5B98-6345-982F-E77DB490E4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2B191F-4C0C-0C4A-B89E-9719E369F1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D0895-DB29-354D-9736-4C3D5A374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00AAF-FBA6-7B4C-9E7A-1BEF4C79CD85}" type="datetimeFigureOut">
              <a:rPr lang="en-US" smtClean="0"/>
              <a:t>6/11/24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F512C-8D8C-B248-826F-87E6A6AE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4EFA3-D347-004E-890B-FAC298695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2D29-E899-364C-8942-91A26E5FA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60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7A022-A468-CB4F-AC79-4A0F26FB9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FA4F11-AB61-744B-84F0-FADC7581A1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622CB-4D1D-7040-8637-4C400FF49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00AAF-FBA6-7B4C-9E7A-1BEF4C79CD85}" type="datetimeFigureOut">
              <a:rPr lang="en-US" smtClean="0"/>
              <a:t>6/11/24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0084C-BE5F-1340-82B3-D27B83593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9DD12-7B29-BA48-ADB2-8C4D0533E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2D29-E899-364C-8942-91A26E5FA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262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D250C3-2ADF-7D41-B32A-5D021B6D79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431D7F-88C8-C542-A6DC-4FBA158C8A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7F2928-9475-4748-ADFE-195174DD8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00AAF-FBA6-7B4C-9E7A-1BEF4C79CD85}" type="datetimeFigureOut">
              <a:rPr lang="en-US" smtClean="0"/>
              <a:t>6/11/24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4F793-5C82-6440-A431-CEECCC1B7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C679B-A0D8-9945-9213-07A471822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2D29-E899-364C-8942-91A26E5FA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773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emergence_ppt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914400"/>
            <a:ext cx="12192000" cy="5943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133C68"/>
              </a:solidFill>
            </a:endParaRP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609608" y="914401"/>
            <a:ext cx="10972792" cy="5091288"/>
          </a:xfrm>
        </p:spPr>
        <p:txBody>
          <a:bodyPr anchor="t">
            <a:normAutofit/>
          </a:bodyPr>
          <a:lstStyle>
            <a:lvl1pPr marL="380990" indent="-380990" algn="l">
              <a:lnSpc>
                <a:spcPct val="100000"/>
              </a:lnSpc>
              <a:buFont typeface="Arial"/>
              <a:buChar char="•"/>
              <a:defRPr sz="1867" baseline="0">
                <a:solidFill>
                  <a:srgbClr val="185485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Shalek_logo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782" y="6319295"/>
            <a:ext cx="1931735" cy="42017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180624"/>
            <a:ext cx="10972800" cy="733777"/>
          </a:xfrm>
        </p:spPr>
        <p:txBody>
          <a:bodyPr>
            <a:normAutofit/>
          </a:bodyPr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64316" y="6356354"/>
            <a:ext cx="7863368" cy="365125"/>
          </a:xfrm>
          <a:prstGeom prst="rect">
            <a:avLst/>
          </a:prstGeom>
        </p:spPr>
        <p:txBody>
          <a:bodyPr/>
          <a:lstStyle>
            <a:lvl1pPr algn="ctr">
              <a:defRPr sz="1333">
                <a:solidFill>
                  <a:srgbClr val="133C68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3042" y="6356354"/>
            <a:ext cx="675759" cy="365125"/>
          </a:xfrm>
          <a:prstGeom prst="rect">
            <a:avLst/>
          </a:prstGeom>
        </p:spPr>
        <p:txBody>
          <a:bodyPr/>
          <a:lstStyle>
            <a:lvl1pPr algn="r">
              <a:defRPr sz="1333">
                <a:solidFill>
                  <a:srgbClr val="133C68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982F46DF-238F-F546-98B7-70B77862DA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40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2024063" y="267891"/>
            <a:ext cx="8143875" cy="821532"/>
          </a:xfrm>
          <a:prstGeom prst="rect">
            <a:avLst/>
          </a:prstGeom>
        </p:spPr>
        <p:txBody>
          <a:bodyPr lIns="71437" tIns="71437" rIns="71437" bIns="71437"/>
          <a:lstStyle>
            <a:lvl1pPr defTabSz="410766">
              <a:defRPr sz="25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524687" y="1587170"/>
            <a:ext cx="7358063" cy="1890913"/>
          </a:xfrm>
          <a:prstGeom prst="rect">
            <a:avLst/>
          </a:prstGeom>
        </p:spPr>
        <p:txBody>
          <a:bodyPr lIns="71437" tIns="71437" rIns="71437" bIns="71437" anchor="t"/>
          <a:lstStyle>
            <a:lvl1pPr marL="0" indent="0" defTabSz="410766">
              <a:spcBef>
                <a:spcPts val="0"/>
              </a:spcBef>
              <a:buSzTx/>
              <a:buNone/>
              <a:defRPr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 defTabSz="410766">
              <a:spcBef>
                <a:spcPts val="0"/>
              </a:spcBef>
              <a:buSzTx/>
              <a:buNone/>
              <a:defRPr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 defTabSz="410766">
              <a:spcBef>
                <a:spcPts val="0"/>
              </a:spcBef>
              <a:buSzTx/>
              <a:buNone/>
              <a:defRPr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 defTabSz="410766">
              <a:spcBef>
                <a:spcPts val="0"/>
              </a:spcBef>
              <a:buSzTx/>
              <a:buNone/>
              <a:defRPr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 defTabSz="410766">
              <a:spcBef>
                <a:spcPts val="0"/>
              </a:spcBef>
              <a:buSzTx/>
              <a:buNone/>
              <a:defRPr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033367" y="6396633"/>
            <a:ext cx="2134196" cy="261938"/>
          </a:xfrm>
          <a:prstGeom prst="rect">
            <a:avLst/>
          </a:prstGeom>
        </p:spPr>
        <p:txBody>
          <a:bodyPr wrap="square" lIns="71437" tIns="71437" rIns="71437" bIns="71437" anchor="ctr"/>
          <a:lstStyle>
            <a:lvl1pPr defTabSz="410766">
              <a:defRPr sz="1100">
                <a:solidFill>
                  <a:srgbClr val="5E5E5E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849436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9792985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emergence_ppt.jpg"/>
          <p:cNvPicPr>
            <a:picLocks noChangeAspect="1"/>
          </p:cNvPicPr>
          <p:nvPr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914400"/>
            <a:ext cx="12192000" cy="5943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133C68"/>
              </a:solidFill>
            </a:endParaRP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609608" y="914401"/>
            <a:ext cx="10972792" cy="5091288"/>
          </a:xfrm>
        </p:spPr>
        <p:txBody>
          <a:bodyPr anchor="t">
            <a:normAutofit/>
          </a:bodyPr>
          <a:lstStyle>
            <a:lvl1pPr marL="380990" indent="-380990" algn="l">
              <a:lnSpc>
                <a:spcPct val="100000"/>
              </a:lnSpc>
              <a:buFont typeface="Arial"/>
              <a:buChar char="•"/>
              <a:defRPr sz="2400" baseline="0">
                <a:solidFill>
                  <a:srgbClr val="185485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Shalek_logo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782" y="6319295"/>
            <a:ext cx="1931735" cy="42017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180624"/>
            <a:ext cx="12192000" cy="733777"/>
          </a:xfrm>
        </p:spPr>
        <p:txBody>
          <a:bodyPr>
            <a:normAutofit/>
          </a:bodyPr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3042" y="6356354"/>
            <a:ext cx="675759" cy="365125"/>
          </a:xfrm>
          <a:prstGeom prst="rect">
            <a:avLst/>
          </a:prstGeom>
        </p:spPr>
        <p:txBody>
          <a:bodyPr/>
          <a:lstStyle>
            <a:lvl1pPr algn="r">
              <a:defRPr sz="1333">
                <a:solidFill>
                  <a:srgbClr val="133C68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982F46DF-238F-F546-98B7-70B77862DA1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2165351" y="5683251"/>
            <a:ext cx="7861300" cy="67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/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Concluding Phrase</a:t>
            </a:r>
          </a:p>
        </p:txBody>
      </p:sp>
      <p:sp>
        <p:nvSpPr>
          <p:cNvPr id="13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2165351" y="6356355"/>
            <a:ext cx="7861300" cy="365125"/>
          </a:xfrm>
        </p:spPr>
        <p:txBody>
          <a:bodyPr anchor="t">
            <a:normAutofit/>
          </a:bodyPr>
          <a:lstStyle>
            <a:lvl1pPr marL="0" indent="0" algn="ctr">
              <a:buNone/>
              <a:defRPr sz="1333" baseline="0"/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010048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A1849-A120-724F-BE7F-AEE732DDE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C2007-06F1-DD42-8FDF-1D696BFA5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DD012-AD8E-8C4C-BB3F-FBADAB22D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00AAF-FBA6-7B4C-9E7A-1BEF4C79CD85}" type="datetimeFigureOut">
              <a:rPr lang="en-US" smtClean="0"/>
              <a:t>6/11/24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B8433-FE62-0442-9207-89176FB5E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1FF1B-DFAA-334C-8A65-F8CBFD2EE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2D29-E899-364C-8942-91A26E5FA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93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5EF9A-92D9-D246-B1A2-E27F43FD8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477AC-ECB2-2D4C-B126-2D441A088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04CA8-BED3-2843-AF60-71EB70DAC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00AAF-FBA6-7B4C-9E7A-1BEF4C79CD85}" type="datetimeFigureOut">
              <a:rPr lang="en-US" smtClean="0"/>
              <a:t>6/11/24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6683D-394E-6342-BB1B-9230D4A9E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41847-75BF-3744-BB4B-723BCDC21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2D29-E899-364C-8942-91A26E5FA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198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80037-2345-DB4E-843F-AE39B267D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6923E-438E-3A41-88EB-9D85AEBDD9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C335A5-6B14-D64F-A679-655EF081EF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DD0D8-222E-0547-B397-EA9BC2F19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00AAF-FBA6-7B4C-9E7A-1BEF4C79CD85}" type="datetimeFigureOut">
              <a:rPr lang="en-US" smtClean="0"/>
              <a:t>6/11/24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B4B57-EA30-6B41-8655-A89EC87F5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07B3CD-FEDB-D946-8F56-8D9556375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2D29-E899-364C-8942-91A26E5FA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454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78F5B-1082-8E4A-9032-7D9A3F93F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BCE07-4AA7-2444-9C49-B101E055B5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64CFB4-B713-2B4E-99F4-27AE600556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19AC35-77D6-0C4F-8827-172583B3C0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2B8750-F158-494D-9668-AD39669416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857185-758B-8947-BADE-AF376E65F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00AAF-FBA6-7B4C-9E7A-1BEF4C79CD85}" type="datetimeFigureOut">
              <a:rPr lang="en-US" smtClean="0"/>
              <a:t>6/11/24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1EF594-10A5-C94A-B847-B0E351558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15B14D-AADF-7B41-8015-A3912E96F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2D29-E899-364C-8942-91A26E5FA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013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55380-E6A9-1F4D-8187-B5000EB5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8C962C-97CE-484A-BD8B-D689888B5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00AAF-FBA6-7B4C-9E7A-1BEF4C79CD85}" type="datetimeFigureOut">
              <a:rPr lang="en-US" smtClean="0"/>
              <a:t>6/11/24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C8BF0-7BAA-074D-BD8F-BA65C9589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59DD07-0FC6-F84A-9868-3BE250AE9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2D29-E899-364C-8942-91A26E5FA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333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4D79FB-966B-A64A-8E58-6005D09C6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00AAF-FBA6-7B4C-9E7A-1BEF4C79CD85}" type="datetimeFigureOut">
              <a:rPr lang="en-US" smtClean="0"/>
              <a:t>6/11/24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C1FCC0-85EC-3D4C-A196-D20616E6D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750CB-5813-C643-A623-EA03DFD94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2D29-E899-364C-8942-91A26E5FA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581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7BBDB-EA0B-0D43-8395-A12B6948E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2BA7C-8C1E-AB4B-8FA9-C50B54D64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B069AE-A167-D24E-8CEA-B7DAEC7354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9DCD3-3EE3-DA49-AB9D-5E98E4358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00AAF-FBA6-7B4C-9E7A-1BEF4C79CD85}" type="datetimeFigureOut">
              <a:rPr lang="en-US" smtClean="0"/>
              <a:t>6/11/24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45C893-6187-E540-B1EF-E3F545256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8C5650-E931-7E4C-A78C-D4A352916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2D29-E899-364C-8942-91A26E5FA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01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311EB-1D70-FE43-9776-05BA3E655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39F6D2-F6F9-EB44-9EA5-1E004D7511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B23C9B-53C5-934E-8853-0D4097BFAA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C96E0-0F7B-1640-8C1D-BCEA40A26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00AAF-FBA6-7B4C-9E7A-1BEF4C79CD85}" type="datetimeFigureOut">
              <a:rPr lang="en-US" smtClean="0"/>
              <a:t>6/11/24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063341-E6AB-2647-9E0D-6D3C7F300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9A916-4C4C-1643-905B-97C50A596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2D29-E899-364C-8942-91A26E5FA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35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10B277-95E0-A84C-9971-1C30AE3F5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F9C12-6D2B-FC47-AED6-DABA3EAFE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6F2AE-84F9-6B4E-B2C0-F0671E1A91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200AAF-FBA6-7B4C-9E7A-1BEF4C79CD85}" type="datetimeFigureOut">
              <a:rPr lang="en-US" smtClean="0"/>
              <a:t>6/11/24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E3973C-C519-5C4F-96BE-5F85DE9F04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3F723-B1B9-5C4C-8F90-7A701C87B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362D29-E899-364C-8942-91A26E5FA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953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A9079A6-53AB-7B63-37CD-016B70B8A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01856" y="5862433"/>
            <a:ext cx="2693225" cy="8338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June 24-28, 2024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Bangkok, Thailand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E3DD04-E1E5-66F7-9CC2-E30683EA7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88" y="1544070"/>
            <a:ext cx="10972800" cy="2166763"/>
          </a:xfrm>
        </p:spPr>
        <p:txBody>
          <a:bodyPr>
            <a:noAutofit/>
          </a:bodyPr>
          <a:lstStyle/>
          <a:p>
            <a:pPr algn="ctr">
              <a:spcBef>
                <a:spcPts val="0"/>
              </a:spcBef>
              <a:tabLst>
                <a:tab pos="2971800" algn="ctr"/>
                <a:tab pos="5943600" algn="r"/>
              </a:tabLst>
            </a:pPr>
            <a:r>
              <a:rPr lang="en-US" sz="2000" b="1" kern="100" dirty="0">
                <a:solidFill>
                  <a:srgbClr val="020056"/>
                </a:solidFill>
                <a:effectLst/>
                <a:latin typeface="Calibri"/>
                <a:ea typeface="Aptos" panose="020B0004020202020204" pitchFamily="34" charset="0"/>
                <a:cs typeface="Calibri"/>
              </a:rPr>
              <a:t>2024 HCA Single-Cell Omics in-person Computational and Experimental Design Workshop</a:t>
            </a:r>
            <a:br>
              <a:rPr lang="en-US" sz="2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</a:br>
            <a:br>
              <a:rPr lang="en-US" sz="2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</a:br>
            <a:br>
              <a:rPr lang="en-US" sz="36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</a:br>
            <a:r>
              <a:rPr lang="en-US" sz="3600" b="1" kern="100" dirty="0">
                <a:solidFill>
                  <a:srgbClr val="020056"/>
                </a:solidFill>
                <a:ea typeface="+mj-lt"/>
                <a:cs typeface="+mj-lt"/>
              </a:rPr>
              <a:t>Single-cell </a:t>
            </a:r>
            <a:r>
              <a:rPr lang="en-US" sz="3600" b="1" kern="100" dirty="0" err="1">
                <a:solidFill>
                  <a:srgbClr val="020056"/>
                </a:solidFill>
                <a:ea typeface="+mj-lt"/>
                <a:cs typeface="+mj-lt"/>
              </a:rPr>
              <a:t>multiomics</a:t>
            </a:r>
            <a:r>
              <a:rPr lang="en-US" sz="3600" b="1" kern="100" dirty="0">
                <a:solidFill>
                  <a:srgbClr val="020056"/>
                </a:solidFill>
                <a:ea typeface="+mj-lt"/>
                <a:cs typeface="+mj-lt"/>
              </a:rPr>
              <a:t>: immune repertoire</a:t>
            </a:r>
            <a:endParaRPr lang="en-US" sz="3600" kern="100" dirty="0">
              <a:solidFill>
                <a:srgbClr val="020056"/>
              </a:solidFill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97779C-AD0F-5A1D-02E3-8EA92BA07C2D}"/>
              </a:ext>
            </a:extLst>
          </p:cNvPr>
          <p:cNvSpPr/>
          <p:nvPr/>
        </p:nvSpPr>
        <p:spPr>
          <a:xfrm>
            <a:off x="0" y="6005689"/>
            <a:ext cx="2334126" cy="7337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EC7554-0BDF-18B2-B585-C88AD9CA18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888" y="4472857"/>
            <a:ext cx="3790695" cy="938678"/>
          </a:xfrm>
          <a:prstGeom prst="rect">
            <a:avLst/>
          </a:prstGeom>
        </p:spPr>
      </p:pic>
      <p:pic>
        <p:nvPicPr>
          <p:cNvPr id="11" name="Picture 10" descr="A logo for human cell atlas&#10;&#10;Description automatically generated">
            <a:extLst>
              <a:ext uri="{FF2B5EF4-FFF2-40B4-BE49-F238E27FC236}">
                <a16:creationId xmlns:a16="http://schemas.microsoft.com/office/drawing/2014/main" id="{B0E3CD04-B8C7-765E-DDE5-9FC0582B3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699" y="3755989"/>
            <a:ext cx="3070114" cy="237081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88394F4-DBE3-9D11-4B76-D11A59A3AB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56" b="34525"/>
          <a:stretch/>
        </p:blipFill>
        <p:spPr bwMode="auto">
          <a:xfrm>
            <a:off x="4131887" y="4233332"/>
            <a:ext cx="4709826" cy="145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50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F1C4ED-1BF1-8B9D-6A09-BCA7EC069C7B}"/>
              </a:ext>
            </a:extLst>
          </p:cNvPr>
          <p:cNvSpPr txBox="1"/>
          <p:nvPr/>
        </p:nvSpPr>
        <p:spPr>
          <a:xfrm>
            <a:off x="609600" y="2228671"/>
            <a:ext cx="101214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BCR biology and single-cell detection using 10x genomics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Computational analysis of single-cell BCR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Other single-cell multi-modal measurements relevant to immunology</a:t>
            </a:r>
          </a:p>
          <a:p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837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AFCBA-3ECD-13D4-5270-3EA1C92F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88290"/>
            <a:ext cx="11353800" cy="13255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Single-cell BCR sequencing with 10x genomics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FC3DC42-4B8C-4BE4-F7B1-EBEED4B8E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10350805" cy="417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87DE23-6A1D-AD35-6888-AB695DD0D330}"/>
              </a:ext>
            </a:extLst>
          </p:cNvPr>
          <p:cNvSpPr txBox="1"/>
          <p:nvPr/>
        </p:nvSpPr>
        <p:spPr>
          <a:xfrm>
            <a:off x="9727066" y="6200378"/>
            <a:ext cx="146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10x genomics</a:t>
            </a:r>
          </a:p>
        </p:txBody>
      </p:sp>
    </p:spTree>
    <p:extLst>
      <p:ext uri="{BB962C8B-B14F-4D97-AF65-F5344CB8AC3E}">
        <p14:creationId xmlns:p14="http://schemas.microsoft.com/office/powerpoint/2010/main" val="1043629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57B2B-6AAE-1FAB-FEE7-F9DB4C7C4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70" y="5969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Single-cell BCR-seq to analyze the immune repertoire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B9B8CB-51C9-2A82-C82D-EC7194B3ABF3}"/>
              </a:ext>
            </a:extLst>
          </p:cNvPr>
          <p:cNvSpPr txBox="1"/>
          <p:nvPr/>
        </p:nvSpPr>
        <p:spPr>
          <a:xfrm>
            <a:off x="9946542" y="6187440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Phad</a:t>
            </a:r>
            <a:r>
              <a:rPr lang="en-US" dirty="0"/>
              <a:t> 2022</a:t>
            </a:r>
          </a:p>
        </p:txBody>
      </p:sp>
      <p:pic>
        <p:nvPicPr>
          <p:cNvPr id="6" name="Picture 5" descr="A diagram of different colored circles&#10;&#10;Description automatically generated">
            <a:extLst>
              <a:ext uri="{FF2B5EF4-FFF2-40B4-BE49-F238E27FC236}">
                <a16:creationId xmlns:a16="http://schemas.microsoft.com/office/drawing/2014/main" id="{EF11BEE7-938A-DE87-0E6A-F4BC6DE16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195" y="1124267"/>
            <a:ext cx="9303123" cy="460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083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F7AEA-8BE7-B398-BF25-45120EE8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635" y="137636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How does the immune repertoire compare between samples?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1D33A1-7080-19ED-1AD8-EE2093FD9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760" y="1916430"/>
            <a:ext cx="4416836" cy="42252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63BEBF-41FA-4373-3E8B-3E16B2879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03120"/>
            <a:ext cx="4656913" cy="4038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C63826-445B-2835-19F2-B53B7B685F74}"/>
              </a:ext>
            </a:extLst>
          </p:cNvPr>
          <p:cNvSpPr txBox="1"/>
          <p:nvPr/>
        </p:nvSpPr>
        <p:spPr>
          <a:xfrm>
            <a:off x="9946542" y="6187440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Phad</a:t>
            </a:r>
            <a:r>
              <a:rPr lang="en-US" dirty="0"/>
              <a:t> 2022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D2722-C41E-34AA-26FB-6DC16D2ADA45}"/>
              </a:ext>
            </a:extLst>
          </p:cNvPr>
          <p:cNvSpPr txBox="1"/>
          <p:nvPr/>
        </p:nvSpPr>
        <p:spPr>
          <a:xfrm>
            <a:off x="1693628" y="1733788"/>
            <a:ext cx="3723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 differences between individuals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E2087E-7031-F449-197C-44265F797EA3}"/>
              </a:ext>
            </a:extLst>
          </p:cNvPr>
          <p:cNvSpPr txBox="1"/>
          <p:nvPr/>
        </p:nvSpPr>
        <p:spPr>
          <a:xfrm>
            <a:off x="6359406" y="1733788"/>
            <a:ext cx="476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 differences across time (for one individual)</a:t>
            </a:r>
          </a:p>
        </p:txBody>
      </p:sp>
    </p:spTree>
    <p:extLst>
      <p:ext uri="{BB962C8B-B14F-4D97-AF65-F5344CB8AC3E}">
        <p14:creationId xmlns:p14="http://schemas.microsoft.com/office/powerpoint/2010/main" val="4170239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3C4BE-A103-3C11-D161-B98D68146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Inferring clonal relationships across cell types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25E6C1-8018-A23B-8670-8252F8B1ACBC}"/>
              </a:ext>
            </a:extLst>
          </p:cNvPr>
          <p:cNvSpPr txBox="1"/>
          <p:nvPr/>
        </p:nvSpPr>
        <p:spPr>
          <a:xfrm>
            <a:off x="9946542" y="6187440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Phad</a:t>
            </a:r>
            <a:r>
              <a:rPr lang="en-US" dirty="0"/>
              <a:t> 2022</a:t>
            </a:r>
          </a:p>
        </p:txBody>
      </p:sp>
      <p:pic>
        <p:nvPicPr>
          <p:cNvPr id="1026" name="Picture 2" descr="Fig. 4">
            <a:extLst>
              <a:ext uri="{FF2B5EF4-FFF2-40B4-BE49-F238E27FC236}">
                <a16:creationId xmlns:a16="http://schemas.microsoft.com/office/drawing/2014/main" id="{E8D00417-4115-EB33-9430-5A1CDFBE62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00"/>
          <a:stretch/>
        </p:blipFill>
        <p:spPr bwMode="auto">
          <a:xfrm>
            <a:off x="2797365" y="1046624"/>
            <a:ext cx="6597270" cy="532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B51C50-0D28-9AE3-0BDC-D6C88E2760B4}"/>
              </a:ext>
            </a:extLst>
          </p:cNvPr>
          <p:cNvSpPr/>
          <p:nvPr/>
        </p:nvSpPr>
        <p:spPr>
          <a:xfrm>
            <a:off x="2560320" y="1046624"/>
            <a:ext cx="475488" cy="2789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6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CB99D-EE55-6237-0D2F-833BE9EC9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Several software tools exist for single-cell BCR analysis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85A77E7-CE54-2C04-84DB-A3116C676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54" y="2209800"/>
            <a:ext cx="2113844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3DAE6B-7F7F-BD31-E9D1-6EB26C093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069" y="2209800"/>
            <a:ext cx="2548131" cy="2461263"/>
          </a:xfrm>
          <a:prstGeom prst="rect">
            <a:avLst/>
          </a:prstGeom>
        </p:spPr>
      </p:pic>
      <p:pic>
        <p:nvPicPr>
          <p:cNvPr id="8198" name="Picture 6" descr="scirpy - Home">
            <a:extLst>
              <a:ext uri="{FF2B5EF4-FFF2-40B4-BE49-F238E27FC236}">
                <a16:creationId xmlns:a16="http://schemas.microsoft.com/office/drawing/2014/main" id="{CD6442D3-7E75-B4AF-233C-AC8444210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2755063"/>
            <a:ext cx="3383280" cy="169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2D4EF9-9181-ECAE-9FDC-B59AE807CC93}"/>
              </a:ext>
            </a:extLst>
          </p:cNvPr>
          <p:cNvSpPr txBox="1"/>
          <p:nvPr/>
        </p:nvSpPr>
        <p:spPr>
          <a:xfrm>
            <a:off x="1981200" y="5105400"/>
            <a:ext cx="434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BA8753-CBC6-04B3-66CA-2B043FBC0E45}"/>
              </a:ext>
            </a:extLst>
          </p:cNvPr>
          <p:cNvSpPr txBox="1"/>
          <p:nvPr/>
        </p:nvSpPr>
        <p:spPr>
          <a:xfrm>
            <a:off x="5263894" y="5105399"/>
            <a:ext cx="434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87C071-1C09-270F-72D2-69D5A58491DD}"/>
              </a:ext>
            </a:extLst>
          </p:cNvPr>
          <p:cNvSpPr txBox="1"/>
          <p:nvPr/>
        </p:nvSpPr>
        <p:spPr>
          <a:xfrm>
            <a:off x="9452419" y="5105398"/>
            <a:ext cx="1516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935202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37428-C3F5-B963-D6C5-ADB3F3092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763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Interacting with </a:t>
            </a:r>
            <a:r>
              <a:rPr lang="en-US" sz="3600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scTCR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/BCR-seq data in </a:t>
            </a:r>
            <a:r>
              <a:rPr lang="en-US" sz="3600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scRepertoire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DA74AD-0370-1B35-C77C-E1405976C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120" y="1523196"/>
            <a:ext cx="7772400" cy="49696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BA322A-2BB6-4A78-F802-7DF042576766}"/>
              </a:ext>
            </a:extLst>
          </p:cNvPr>
          <p:cNvSpPr txBox="1"/>
          <p:nvPr/>
        </p:nvSpPr>
        <p:spPr>
          <a:xfrm>
            <a:off x="325105" y="2026920"/>
            <a:ext cx="2458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List of contigs</a:t>
            </a:r>
          </a:p>
        </p:txBody>
      </p:sp>
    </p:spTree>
    <p:extLst>
      <p:ext uri="{BB962C8B-B14F-4D97-AF65-F5344CB8AC3E}">
        <p14:creationId xmlns:p14="http://schemas.microsoft.com/office/powerpoint/2010/main" val="3146440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069538-5E8A-557B-5B3A-0B86972CE03D}"/>
              </a:ext>
            </a:extLst>
          </p:cNvPr>
          <p:cNvSpPr txBox="1"/>
          <p:nvPr/>
        </p:nvSpPr>
        <p:spPr>
          <a:xfrm>
            <a:off x="411480" y="456248"/>
            <a:ext cx="5799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Next: combine contigs into clones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A48BD4-67D2-69FA-2510-5EAAB236B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84" y="2096430"/>
            <a:ext cx="11139032" cy="35230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E96E22-9B2C-CB90-DDEB-E4858DBA9AFB}"/>
              </a:ext>
            </a:extLst>
          </p:cNvPr>
          <p:cNvSpPr txBox="1"/>
          <p:nvPr/>
        </p:nvSpPr>
        <p:spPr>
          <a:xfrm>
            <a:off x="411480" y="1526351"/>
            <a:ext cx="8488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step can be done a few days, here is how </a:t>
            </a:r>
            <a:r>
              <a:rPr lang="en-US" sz="2400" dirty="0" err="1"/>
              <a:t>scRepertoire</a:t>
            </a:r>
            <a:r>
              <a:rPr lang="en-US" sz="2400" dirty="0"/>
              <a:t> does it:</a:t>
            </a:r>
          </a:p>
        </p:txBody>
      </p:sp>
    </p:spTree>
    <p:extLst>
      <p:ext uri="{BB962C8B-B14F-4D97-AF65-F5344CB8AC3E}">
        <p14:creationId xmlns:p14="http://schemas.microsoft.com/office/powerpoint/2010/main" val="2912233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F1C4ED-1BF1-8B9D-6A09-BCA7EC069C7B}"/>
              </a:ext>
            </a:extLst>
          </p:cNvPr>
          <p:cNvSpPr txBox="1"/>
          <p:nvPr/>
        </p:nvSpPr>
        <p:spPr>
          <a:xfrm>
            <a:off x="609600" y="2228671"/>
            <a:ext cx="101214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BCR biology and single-cell detection using 10x genomics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Computational analysis of single-cell BCR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Other single-cell multi-modal measurements relevant to immunology</a:t>
            </a:r>
          </a:p>
          <a:p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505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imultaneous sequencing of proteins and RNA"/>
          <p:cNvSpPr txBox="1"/>
          <p:nvPr/>
        </p:nvSpPr>
        <p:spPr>
          <a:xfrm>
            <a:off x="842761" y="186629"/>
            <a:ext cx="10506479" cy="1122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normAutofit/>
          </a:bodyPr>
          <a:lstStyle>
            <a:lvl1pPr defTabSz="731520">
              <a:defRPr sz="7840" b="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sz="392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Simultaneous sequencing of proteins and RNA</a:t>
            </a:r>
          </a:p>
        </p:txBody>
      </p:sp>
      <p:sp>
        <p:nvSpPr>
          <p:cNvPr id="138" name="Stoeckius et al. 2017…"/>
          <p:cNvSpPr txBox="1"/>
          <p:nvPr/>
        </p:nvSpPr>
        <p:spPr>
          <a:xfrm>
            <a:off x="3480238" y="3030120"/>
            <a:ext cx="1404232" cy="410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r" defTabSz="410766">
              <a:defRPr sz="2200" b="0"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rPr sz="1100">
                <a:latin typeface="Avenir Book"/>
                <a:ea typeface="Avenir Book"/>
                <a:cs typeface="Avenir Book"/>
                <a:sym typeface="Avenir Book"/>
              </a:rPr>
              <a:t>Stoeckius et al. </a:t>
            </a:r>
            <a:r>
              <a:rPr sz="1100"/>
              <a:t>2017 </a:t>
            </a:r>
          </a:p>
          <a:p>
            <a:pPr algn="r" defTabSz="410766">
              <a:defRPr sz="2200" b="0"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rPr sz="1100">
                <a:latin typeface="Avenir Book"/>
                <a:ea typeface="Avenir Book"/>
                <a:cs typeface="Avenir Book"/>
                <a:sym typeface="Avenir Book"/>
              </a:rPr>
              <a:t>Peterson et al. </a:t>
            </a:r>
            <a:r>
              <a:rPr sz="1100"/>
              <a:t>2017</a:t>
            </a:r>
          </a:p>
        </p:txBody>
      </p:sp>
      <p:sp>
        <p:nvSpPr>
          <p:cNvPr id="139" name="CITE-seq, REAP-seq"/>
          <p:cNvSpPr txBox="1"/>
          <p:nvPr/>
        </p:nvSpPr>
        <p:spPr>
          <a:xfrm>
            <a:off x="3108669" y="2805540"/>
            <a:ext cx="1110882" cy="210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821531">
              <a:defRPr b="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sz="900"/>
              <a:t>CITE-seq, REAP-seq</a:t>
            </a:r>
          </a:p>
        </p:txBody>
      </p:sp>
      <p:pic>
        <p:nvPicPr>
          <p:cNvPr id="140" name="inCITE_dropseq_RNA.png" descr="inCITE_dropseq_RN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093" y="1150345"/>
            <a:ext cx="3270331" cy="2590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inCITE_CITE_seq.png" descr="inCITE_CITE_seq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038" y="1150345"/>
            <a:ext cx="3276195" cy="25899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protein_signaling_genes_0.png" descr="protein_signaling_genes_0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311016" y="1447776"/>
            <a:ext cx="1617071" cy="1617071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Cells"/>
          <p:cNvSpPr txBox="1"/>
          <p:nvPr/>
        </p:nvSpPr>
        <p:spPr>
          <a:xfrm rot="16200000">
            <a:off x="6924684" y="2097131"/>
            <a:ext cx="517770" cy="318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defTabSz="914400">
              <a:defRPr sz="3200" b="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sz="1600"/>
              <a:t>Cells</a:t>
            </a:r>
          </a:p>
        </p:txBody>
      </p:sp>
      <p:sp>
        <p:nvSpPr>
          <p:cNvPr id="144" name="Genes"/>
          <p:cNvSpPr txBox="1"/>
          <p:nvPr/>
        </p:nvSpPr>
        <p:spPr>
          <a:xfrm>
            <a:off x="7788812" y="1173138"/>
            <a:ext cx="662041" cy="318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defTabSz="914400">
              <a:defRPr sz="3200" b="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sz="1600"/>
              <a:t>Genes</a:t>
            </a:r>
          </a:p>
        </p:txBody>
      </p:sp>
      <p:grpSp>
        <p:nvGrpSpPr>
          <p:cNvPr id="147" name="Group"/>
          <p:cNvGrpSpPr/>
          <p:nvPr/>
        </p:nvGrpSpPr>
        <p:grpSpPr>
          <a:xfrm>
            <a:off x="8972356" y="1332316"/>
            <a:ext cx="1093363" cy="1793206"/>
            <a:chOff x="0" y="350837"/>
            <a:chExt cx="2186723" cy="3586411"/>
          </a:xfrm>
        </p:grpSpPr>
        <p:pic>
          <p:nvPicPr>
            <p:cNvPr id="145" name="Group" descr="Group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0" y="468879"/>
              <a:ext cx="1833448" cy="34683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6" name="Proteins"/>
            <p:cNvSpPr/>
            <p:nvPr/>
          </p:nvSpPr>
          <p:spPr>
            <a:xfrm>
              <a:off x="916723" y="35083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 defTabSz="914400">
                <a:defRPr sz="3200" b="0">
                  <a:latin typeface="Avenir Book"/>
                  <a:ea typeface="Avenir Book"/>
                  <a:cs typeface="Avenir Book"/>
                  <a:sym typeface="Avenir Book"/>
                </a:defRPr>
              </a:lvl1pPr>
            </a:lstStyle>
            <a:p>
              <a:r>
                <a:rPr sz="1600"/>
                <a:t>Proteins</a:t>
              </a:r>
            </a:p>
          </p:txBody>
        </p:sp>
      </p:grpSp>
      <p:sp>
        <p:nvSpPr>
          <p:cNvPr id="148" name="Line"/>
          <p:cNvSpPr/>
          <p:nvPr/>
        </p:nvSpPr>
        <p:spPr>
          <a:xfrm>
            <a:off x="6417881" y="1903072"/>
            <a:ext cx="41413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defTabSz="457200">
              <a:defRPr sz="3200" b="0">
                <a:latin typeface="Avenir Book"/>
                <a:ea typeface="Avenir Book"/>
                <a:cs typeface="Avenir Book"/>
                <a:sym typeface="Avenir Book"/>
              </a:defRPr>
            </a:pPr>
            <a:endParaRPr sz="1600"/>
          </a:p>
        </p:txBody>
      </p:sp>
      <p:grpSp>
        <p:nvGrpSpPr>
          <p:cNvPr id="151" name="Group"/>
          <p:cNvGrpSpPr/>
          <p:nvPr/>
        </p:nvGrpSpPr>
        <p:grpSpPr>
          <a:xfrm>
            <a:off x="682741" y="4128872"/>
            <a:ext cx="6284814" cy="1409964"/>
            <a:chOff x="0" y="32481"/>
            <a:chExt cx="12569627" cy="2819926"/>
          </a:xfrm>
        </p:grpSpPr>
        <p:pic>
          <p:nvPicPr>
            <p:cNvPr id="149" name="CITEseq_Fig1.jpeg" descr="CITEseq_Fig1.jpe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1052024"/>
              <a:ext cx="12569627" cy="18003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0" name="Poly-A tag on antibodies and mRNA captured together"/>
            <p:cNvSpPr txBox="1"/>
            <p:nvPr/>
          </p:nvSpPr>
          <p:spPr>
            <a:xfrm>
              <a:off x="35900" y="32481"/>
              <a:ext cx="10229339" cy="6367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 algn="l" defTabSz="914400">
                <a:defRPr sz="3200" b="0">
                  <a:latin typeface="Avenir Book"/>
                  <a:ea typeface="Avenir Book"/>
                  <a:cs typeface="Avenir Book"/>
                  <a:sym typeface="Avenir Book"/>
                </a:defRPr>
              </a:lvl1pPr>
            </a:lstStyle>
            <a:p>
              <a:r>
                <a:rPr sz="1600"/>
                <a:t>Poly-A tag on antibodies and mRNA captured together</a:t>
              </a:r>
            </a:p>
          </p:txBody>
        </p:sp>
      </p:grpSp>
      <p:grpSp>
        <p:nvGrpSpPr>
          <p:cNvPr id="154" name="Group"/>
          <p:cNvGrpSpPr/>
          <p:nvPr/>
        </p:nvGrpSpPr>
        <p:grpSpPr>
          <a:xfrm>
            <a:off x="7090932" y="4115660"/>
            <a:ext cx="4629526" cy="2468050"/>
            <a:chOff x="0" y="0"/>
            <a:chExt cx="9259050" cy="4936098"/>
          </a:xfrm>
        </p:grpSpPr>
        <p:pic>
          <p:nvPicPr>
            <p:cNvPr id="152" name="Screen Shot 2021-07-17 at 4.16.17 PM.png" descr="Screen Shot 2021-07-17 at 4.16.17 PM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9259051" cy="45203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3" name="Stoeckius et al. 2017"/>
            <p:cNvSpPr txBox="1"/>
            <p:nvPr/>
          </p:nvSpPr>
          <p:spPr>
            <a:xfrm>
              <a:off x="4607262" y="4432977"/>
              <a:ext cx="4507304" cy="5031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r" defTabSz="410766">
                <a:defRPr sz="2200" b="0">
                  <a:latin typeface="Avenir Book Oblique"/>
                  <a:ea typeface="Avenir Book Oblique"/>
                  <a:cs typeface="Avenir Book Oblique"/>
                  <a:sym typeface="Avenir Book Oblique"/>
                </a:defRPr>
              </a:pPr>
              <a:r>
                <a:rPr sz="1100">
                  <a:latin typeface="Avenir Book"/>
                  <a:ea typeface="Avenir Book"/>
                  <a:cs typeface="Avenir Book"/>
                  <a:sym typeface="Avenir Book"/>
                </a:rPr>
                <a:t>Stoeckius et al. </a:t>
              </a:r>
              <a:r>
                <a:rPr sz="1100"/>
                <a:t>2017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E56708A-878B-6742-8C35-F76FBC932D23}"/>
              </a:ext>
            </a:extLst>
          </p:cNvPr>
          <p:cNvSpPr txBox="1"/>
          <p:nvPr/>
        </p:nvSpPr>
        <p:spPr>
          <a:xfrm>
            <a:off x="339653" y="6332149"/>
            <a:ext cx="2969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Hattie Chung (Yale University)</a:t>
            </a:r>
          </a:p>
        </p:txBody>
      </p:sp>
    </p:spTree>
    <p:extLst>
      <p:ext uri="{BB962C8B-B14F-4D97-AF65-F5344CB8AC3E}">
        <p14:creationId xmlns:p14="http://schemas.microsoft.com/office/powerpoint/2010/main" val="278486171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7" grpId="0" animBg="1" advAuto="0"/>
      <p:bldP spid="151" grpId="0" animBg="1" advAuto="0"/>
      <p:bldP spid="154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Computational track schedule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05DDA63-E825-ECD2-CBEF-5BDE198A1A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097441"/>
              </p:ext>
            </p:extLst>
          </p:nvPr>
        </p:nvGraphicFramePr>
        <p:xfrm>
          <a:off x="735496" y="1232451"/>
          <a:ext cx="10618304" cy="439309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54376">
                  <a:extLst>
                    <a:ext uri="{9D8B030D-6E8A-4147-A177-3AD203B41FA5}">
                      <a16:colId xmlns:a16="http://schemas.microsoft.com/office/drawing/2014/main" val="2524126227"/>
                    </a:ext>
                  </a:extLst>
                </a:gridCol>
                <a:gridCol w="4631964">
                  <a:extLst>
                    <a:ext uri="{9D8B030D-6E8A-4147-A177-3AD203B41FA5}">
                      <a16:colId xmlns:a16="http://schemas.microsoft.com/office/drawing/2014/main" val="1671282188"/>
                    </a:ext>
                  </a:extLst>
                </a:gridCol>
                <a:gridCol w="4631964">
                  <a:extLst>
                    <a:ext uri="{9D8B030D-6E8A-4147-A177-3AD203B41FA5}">
                      <a16:colId xmlns:a16="http://schemas.microsoft.com/office/drawing/2014/main" val="3630538084"/>
                    </a:ext>
                  </a:extLst>
                </a:gridCol>
              </a:tblGrid>
              <a:tr h="732183">
                <a:tc>
                  <a:txBody>
                    <a:bodyPr/>
                    <a:lstStyle/>
                    <a:p>
                      <a:pPr rtl="0" fontAlgn="b"/>
                      <a:endParaRPr lang="en-US" sz="18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Beginner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Advanced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409014"/>
                  </a:ext>
                </a:extLst>
              </a:tr>
              <a:tr h="73218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Monday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Preprocessing/QC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integration/cell type annotation/DE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9726407"/>
                  </a:ext>
                </a:extLst>
              </a:tr>
              <a:tr h="73218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Tuesday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Clustering/DE/data integration/cell type annotation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multi-omics/DA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1795544"/>
                  </a:ext>
                </a:extLst>
              </a:tr>
              <a:tr h="73218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Wednesday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TCR/BCR/CITE-Seq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130068"/>
                  </a:ext>
                </a:extLst>
              </a:tr>
              <a:tr h="73218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Thursday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Trajectory inference/cell-cell communication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7938663"/>
                  </a:ext>
                </a:extLst>
              </a:tr>
              <a:tr h="73218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Friday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project/presentation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359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0457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21883" y="6540500"/>
            <a:ext cx="141885" cy="2305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20</a:t>
            </a:fld>
            <a:endParaRPr/>
          </a:p>
        </p:txBody>
      </p:sp>
      <p:sp>
        <p:nvSpPr>
          <p:cNvPr id="159" name="Data transformation"/>
          <p:cNvSpPr txBox="1">
            <a:spLocks noGrp="1"/>
          </p:cNvSpPr>
          <p:nvPr>
            <p:ph type="title"/>
          </p:nvPr>
        </p:nvSpPr>
        <p:spPr>
          <a:xfrm>
            <a:off x="572955" y="335039"/>
            <a:ext cx="10898151" cy="114300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sz="40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Data transformation</a:t>
            </a:r>
          </a:p>
        </p:txBody>
      </p:sp>
      <p:graphicFrame>
        <p:nvGraphicFramePr>
          <p:cNvPr id="160" name="Table 1"/>
          <p:cNvGraphicFramePr/>
          <p:nvPr/>
        </p:nvGraphicFramePr>
        <p:xfrm>
          <a:off x="2566732" y="2150624"/>
          <a:ext cx="3298527" cy="1869820"/>
        </p:xfrm>
        <a:graphic>
          <a:graphicData uri="http://schemas.openxmlformats.org/drawingml/2006/table">
            <a:tbl>
              <a:tblPr firstRow="1" firstCol="1"/>
              <a:tblGrid>
                <a:gridCol w="6978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2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7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745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1600" i="1">
                          <a:sym typeface="Helvetica Neue"/>
                        </a:rPr>
                        <a:t>UMIs</a:t>
                      </a:r>
                    </a:p>
                  </a:txBody>
                  <a:tcPr marL="25400" marR="25400" marT="25400" marB="2540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T w="635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1600" b="1">
                          <a:sym typeface="Helvetica Neue"/>
                        </a:rPr>
                        <a:t>Gene A</a:t>
                      </a:r>
                    </a:p>
                  </a:txBody>
                  <a:tcPr marL="25400" marR="25400" marT="25400" marB="25400" anchor="ctr" horzOverflow="overflow">
                    <a:lnT w="635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1600" b="1">
                          <a:sym typeface="Helvetica Neue"/>
                        </a:rPr>
                        <a:t>Gene B</a:t>
                      </a:r>
                    </a:p>
                  </a:txBody>
                  <a:tcPr marL="25400" marR="25400" marT="25400" marB="25400" anchor="ctr" horzOverflow="overflow">
                    <a:lnT w="635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1600" b="1">
                          <a:sym typeface="Helvetica Neue"/>
                        </a:rPr>
                        <a:t>Gene C</a:t>
                      </a:r>
                    </a:p>
                  </a:txBody>
                  <a:tcPr marL="25400" marR="25400" marT="25400" marB="25400" anchor="ctr" horzOverflow="overflow"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45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1600" b="1">
                          <a:sym typeface="Helvetica Neue"/>
                        </a:rPr>
                        <a:t>Cell 1</a:t>
                      </a:r>
                    </a:p>
                  </a:txBody>
                  <a:tcPr marL="25400" marR="25400" marT="25400" marB="2540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600">
                          <a:sym typeface="Helvetica Neue"/>
                        </a:rPr>
                        <a:t>0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600">
                          <a:sym typeface="Helvetica Neue"/>
                        </a:rPr>
                        <a:t>0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600">
                          <a:sym typeface="Helvetica Neue"/>
                        </a:rPr>
                        <a:t>2</a:t>
                      </a:r>
                    </a:p>
                  </a:txBody>
                  <a:tcPr marL="25400" marR="25400" marT="25400" marB="25400" anchor="ctr" horzOverflow="overflow"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45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1600" b="1">
                          <a:sym typeface="Helvetica Neue"/>
                        </a:rPr>
                        <a:t>Cell 2</a:t>
                      </a:r>
                    </a:p>
                  </a:txBody>
                  <a:tcPr marL="25400" marR="25400" marT="25400" marB="2540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600">
                          <a:sym typeface="Helvetica Neue"/>
                        </a:rPr>
                        <a:t>1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600">
                          <a:sym typeface="Helvetica Neue"/>
                        </a:rPr>
                        <a:t>1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600">
                          <a:sym typeface="Helvetica Neue"/>
                        </a:rPr>
                        <a:t>0</a:t>
                      </a:r>
                    </a:p>
                  </a:txBody>
                  <a:tcPr marL="25400" marR="25400" marT="25400" marB="25400" anchor="ctr" horzOverflow="overflow"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45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1600" b="1">
                          <a:sym typeface="Helvetica Neue"/>
                        </a:rPr>
                        <a:t>Cell 3</a:t>
                      </a:r>
                    </a:p>
                  </a:txBody>
                  <a:tcPr marL="25400" marR="25400" marT="25400" marB="2540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B w="635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600">
                          <a:sym typeface="Helvetica Neue"/>
                        </a:rPr>
                        <a:t>0</a:t>
                      </a:r>
                    </a:p>
                  </a:txBody>
                  <a:tcPr marL="25400" marR="25400" marT="25400" marB="25400" anchor="ctr" horzOverflow="overflow">
                    <a:lnB w="635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600">
                          <a:sym typeface="Helvetica Neue"/>
                        </a:rPr>
                        <a:t>1</a:t>
                      </a:r>
                    </a:p>
                  </a:txBody>
                  <a:tcPr marL="25400" marR="25400" marT="25400" marB="25400" anchor="ctr" horzOverflow="overflow">
                    <a:lnB w="635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600" dirty="0">
                          <a:sym typeface="Helvetica Neue"/>
                        </a:rPr>
                        <a:t>0</a:t>
                      </a:r>
                    </a:p>
                  </a:txBody>
                  <a:tcPr marL="25400" marR="25400" marT="25400" marB="25400" anchor="ctr" horzOverflow="overflow">
                    <a:lnR w="63500">
                      <a:solidFill>
                        <a:srgbClr val="000000"/>
                      </a:solidFill>
                      <a:miter lim="400000"/>
                    </a:lnR>
                    <a:lnB w="635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1" name="Table 1-1"/>
          <p:cNvGraphicFramePr/>
          <p:nvPr/>
        </p:nvGraphicFramePr>
        <p:xfrm>
          <a:off x="6390079" y="2150624"/>
          <a:ext cx="3591320" cy="1869820"/>
        </p:xfrm>
        <a:graphic>
          <a:graphicData uri="http://schemas.openxmlformats.org/drawingml/2006/table">
            <a:tbl>
              <a:tblPr firstRow="1"/>
              <a:tblGrid>
                <a:gridCol w="854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7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30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3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24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745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1600" i="1">
                          <a:sym typeface="Helvetica Neue"/>
                        </a:rPr>
                        <a:t>UMIs</a:t>
                      </a:r>
                    </a:p>
                  </a:txBody>
                  <a:tcPr marL="25400" marR="25400" marT="25400" marB="2540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T w="635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1600" b="1">
                          <a:sym typeface="Helvetica Neue"/>
                        </a:rPr>
                        <a:t>Prot 1</a:t>
                      </a:r>
                    </a:p>
                  </a:txBody>
                  <a:tcPr marL="25400" marR="25400" marT="25400" marB="25400" anchor="ctr" horzOverflow="overflow">
                    <a:lnT w="635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1600" b="1">
                          <a:sym typeface="Helvetica Neue"/>
                        </a:rPr>
                        <a:t>Prot 2</a:t>
                      </a:r>
                    </a:p>
                  </a:txBody>
                  <a:tcPr marL="25400" marR="25400" marT="25400" marB="25400" anchor="ctr" horzOverflow="overflow">
                    <a:lnT w="635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1600" b="1">
                          <a:sym typeface="Helvetica Neue"/>
                        </a:rPr>
                        <a:t>Prot 3</a:t>
                      </a:r>
                    </a:p>
                  </a:txBody>
                  <a:tcPr marL="25400" marR="25400" marT="25400" marB="25400" anchor="ctr" horzOverflow="overflow">
                    <a:lnT w="635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1600" b="1">
                          <a:sym typeface="Helvetica Neue"/>
                        </a:rPr>
                        <a:t>…</a:t>
                      </a:r>
                    </a:p>
                  </a:txBody>
                  <a:tcPr marL="25400" marR="25400" marT="25400" marB="25400" anchor="ctr" horzOverflow="overflow"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45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600" b="1">
                          <a:sym typeface="Helvetica Neue"/>
                        </a:rPr>
                        <a:t>Cell 1</a:t>
                      </a:r>
                    </a:p>
                  </a:txBody>
                  <a:tcPr marL="25400" marR="25400" marT="25400" marB="2540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600">
                          <a:sym typeface="Helvetica Neue"/>
                        </a:rPr>
                        <a:t>28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600">
                          <a:sym typeface="Helvetica Neue"/>
                        </a:rPr>
                        <a:t>243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600">
                          <a:sym typeface="Helvetica Neue"/>
                        </a:rPr>
                        <a:t>85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 sz="1600"/>
                    </a:p>
                  </a:txBody>
                  <a:tcPr marL="25400" marR="25400" marT="25400" marB="25400" anchor="ctr" horzOverflow="overflow"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45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600" b="1">
                          <a:sym typeface="Helvetica Neue"/>
                        </a:rPr>
                        <a:t>Cell 2</a:t>
                      </a:r>
                    </a:p>
                  </a:txBody>
                  <a:tcPr marL="25400" marR="25400" marT="25400" marB="2540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600">
                          <a:sym typeface="Helvetica Neue"/>
                        </a:rPr>
                        <a:t>15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600">
                          <a:sym typeface="Helvetica Neue"/>
                        </a:rPr>
                        <a:t>453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600">
                          <a:sym typeface="Helvetica Neue"/>
                        </a:rPr>
                        <a:t>119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 sz="1600"/>
                    </a:p>
                  </a:txBody>
                  <a:tcPr marL="25400" marR="25400" marT="25400" marB="25400" anchor="ctr" horzOverflow="overflow"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45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600" b="1">
                          <a:sym typeface="Helvetica Neue"/>
                        </a:rPr>
                        <a:t>Cell 3</a:t>
                      </a:r>
                    </a:p>
                  </a:txBody>
                  <a:tcPr marL="25400" marR="25400" marT="25400" marB="2540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B w="635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600">
                          <a:sym typeface="Helvetica Neue"/>
                        </a:rPr>
                        <a:t>32</a:t>
                      </a:r>
                    </a:p>
                  </a:txBody>
                  <a:tcPr marL="25400" marR="25400" marT="25400" marB="25400" anchor="ctr" horzOverflow="overflow">
                    <a:lnB w="635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600">
                          <a:sym typeface="Helvetica Neue"/>
                        </a:rPr>
                        <a:t>378</a:t>
                      </a:r>
                    </a:p>
                  </a:txBody>
                  <a:tcPr marL="25400" marR="25400" marT="25400" marB="25400" anchor="ctr" horzOverflow="overflow">
                    <a:lnB w="635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600">
                          <a:sym typeface="Helvetica Neue"/>
                        </a:rPr>
                        <a:t>52</a:t>
                      </a:r>
                    </a:p>
                  </a:txBody>
                  <a:tcPr marL="25400" marR="25400" marT="25400" marB="25400" anchor="ctr" horzOverflow="overflow">
                    <a:lnB w="635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 sz="1600"/>
                    </a:p>
                  </a:txBody>
                  <a:tcPr marL="25400" marR="25400" marT="25400" marB="25400" anchor="ctr" horzOverflow="overflow">
                    <a:lnR w="63500">
                      <a:solidFill>
                        <a:srgbClr val="000000"/>
                      </a:solidFill>
                      <a:miter lim="400000"/>
                    </a:lnR>
                    <a:lnB w="635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2" name="RNA matrix (n x g)"/>
          <p:cNvSpPr txBox="1"/>
          <p:nvPr/>
        </p:nvSpPr>
        <p:spPr>
          <a:xfrm>
            <a:off x="3211435" y="1641242"/>
            <a:ext cx="2646558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5000" b="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sz="2500"/>
              <a:t>RNA matrix (n x g)</a:t>
            </a:r>
          </a:p>
        </p:txBody>
      </p:sp>
      <p:sp>
        <p:nvSpPr>
          <p:cNvPr id="163" name="Protein matrix (n x p)"/>
          <p:cNvSpPr txBox="1"/>
          <p:nvPr/>
        </p:nvSpPr>
        <p:spPr>
          <a:xfrm>
            <a:off x="6518122" y="1641242"/>
            <a:ext cx="2999860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5000" b="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sz="2500"/>
              <a:t>Protein matrix (n x p)</a:t>
            </a:r>
          </a:p>
        </p:txBody>
      </p:sp>
      <p:sp>
        <p:nvSpPr>
          <p:cNvPr id="164" name="Line"/>
          <p:cNvSpPr/>
          <p:nvPr/>
        </p:nvSpPr>
        <p:spPr>
          <a:xfrm>
            <a:off x="4209836" y="4181189"/>
            <a:ext cx="1" cy="23053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165" name="Standard single-cell  processing; log(1+p)"/>
          <p:cNvSpPr txBox="1"/>
          <p:nvPr/>
        </p:nvSpPr>
        <p:spPr>
          <a:xfrm>
            <a:off x="2737397" y="4514520"/>
            <a:ext cx="2988639" cy="820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defRPr sz="5000" b="0"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sz="2500"/>
              <a:t>Standard single-cell </a:t>
            </a:r>
            <a:br>
              <a:rPr sz="2500"/>
            </a:br>
            <a:r>
              <a:rPr sz="2500"/>
              <a:t>processing; log(1+p)</a:t>
            </a:r>
          </a:p>
        </p:txBody>
      </p:sp>
      <p:sp>
        <p:nvSpPr>
          <p:cNvPr id="166" name="Line"/>
          <p:cNvSpPr/>
          <p:nvPr/>
        </p:nvSpPr>
        <p:spPr>
          <a:xfrm>
            <a:off x="8185739" y="4181189"/>
            <a:ext cx="1" cy="23053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167" name="Centered log ratios (CLRs)"/>
          <p:cNvSpPr txBox="1"/>
          <p:nvPr/>
        </p:nvSpPr>
        <p:spPr>
          <a:xfrm>
            <a:off x="6308044" y="4470493"/>
            <a:ext cx="3785332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5000" b="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sz="2500"/>
              <a:t>Centered log ratios (CLRs)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733371-51B8-2C45-9051-F36E5DBEC3BB}"/>
              </a:ext>
            </a:extLst>
          </p:cNvPr>
          <p:cNvSpPr txBox="1"/>
          <p:nvPr/>
        </p:nvSpPr>
        <p:spPr>
          <a:xfrm>
            <a:off x="405114" y="6332149"/>
            <a:ext cx="2969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Hattie Chung (Yale University)</a:t>
            </a:r>
          </a:p>
        </p:txBody>
      </p:sp>
    </p:spTree>
    <p:extLst>
      <p:ext uri="{BB962C8B-B14F-4D97-AF65-F5344CB8AC3E}">
        <p14:creationId xmlns:p14="http://schemas.microsoft.com/office/powerpoint/2010/main" val="419039597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227D05-5CF5-5145-BABD-9D4687E6A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-9218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Antibody Multiplexing/Hashing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AE444-264B-4642-97E9-6CE3BC6E1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2542" y="6173791"/>
            <a:ext cx="2743200" cy="365125"/>
          </a:xfrm>
        </p:spPr>
        <p:txBody>
          <a:bodyPr/>
          <a:lstStyle/>
          <a:p>
            <a:fld id="{982F46DF-238F-F546-98B7-70B77862DA1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2" name="Content Placeholder 11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DF8A1338-B947-B813-AF90-BF3DF0F229B5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0686" y="1091615"/>
            <a:ext cx="7410628" cy="5188536"/>
          </a:xfr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635DE47-B96C-9D42-8058-EAEC109801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61438" y="6305452"/>
            <a:ext cx="1020959" cy="46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65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E9ADB-188F-D04E-9BEE-75AFE33E3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How do we know what the T cell is binding?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C2CAC0-9BA8-324F-9973-3CD99F3EF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078" y="1690688"/>
            <a:ext cx="9140976" cy="415985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405E8F4-AACD-EF4B-B22A-9192362FB9EA}"/>
              </a:ext>
            </a:extLst>
          </p:cNvPr>
          <p:cNvSpPr/>
          <p:nvPr/>
        </p:nvSpPr>
        <p:spPr>
          <a:xfrm>
            <a:off x="4721505" y="2600931"/>
            <a:ext cx="2656375" cy="271443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953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F9488-BE21-BB4E-BF2E-AEE1960C9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177" y="195476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Add peptide-MHC with oligo tag to determine </a:t>
            </a:r>
            <a:r>
              <a:rPr lang="en-US" sz="2800" b="1" u="sng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specificity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of TCR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046122-FB88-8C4E-8F4B-ACC0570AB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480" y="1220836"/>
            <a:ext cx="9823297" cy="43646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FAE1E7-3A88-8B44-8159-D6C152779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8058" y="5585530"/>
            <a:ext cx="1522313" cy="107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10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F3929-24E4-E54A-9D01-63E0BDCBE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709" y="290207"/>
            <a:ext cx="9307594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Peptide-MHC mapping tells you what the each TCR will bind and react to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925A34-E5B8-5A49-BAC8-15F1F3AC2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623" y="1615770"/>
            <a:ext cx="9399680" cy="4529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65A0A1-6CA6-6844-9AD3-1F6C05726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343" y="5447256"/>
            <a:ext cx="1522313" cy="107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81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E90E78-12C3-4947-B96D-269FC70CB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726" y="344104"/>
            <a:ext cx="7391400" cy="28837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8836F0-D75E-0C46-AC53-AC93B1732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366" y="3314445"/>
            <a:ext cx="8475267" cy="311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28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E9661E-88FE-264C-9222-F9AA43C72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799" y="1529759"/>
            <a:ext cx="8049767" cy="44974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455C46-E219-F642-9322-F5730C1F171F}"/>
              </a:ext>
            </a:extLst>
          </p:cNvPr>
          <p:cNvSpPr txBox="1"/>
          <p:nvPr/>
        </p:nvSpPr>
        <p:spPr>
          <a:xfrm>
            <a:off x="196770" y="6342927"/>
            <a:ext cx="277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Yost 2019, Nature Medicine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C4DD7-CC94-3440-ABF1-64A5BBD26D6E}"/>
              </a:ext>
            </a:extLst>
          </p:cNvPr>
          <p:cNvSpPr txBox="1"/>
          <p:nvPr/>
        </p:nvSpPr>
        <p:spPr>
          <a:xfrm>
            <a:off x="1814883" y="244722"/>
            <a:ext cx="69590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Clustering: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Is there a batch effect from patients?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Is there a batch effect from treatment?</a:t>
            </a:r>
          </a:p>
        </p:txBody>
      </p:sp>
    </p:spTree>
    <p:extLst>
      <p:ext uri="{BB962C8B-B14F-4D97-AF65-F5344CB8AC3E}">
        <p14:creationId xmlns:p14="http://schemas.microsoft.com/office/powerpoint/2010/main" val="14916857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05B58D-15E8-F643-82DA-D852B22EC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247" y="1518817"/>
            <a:ext cx="7173811" cy="4499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B793F9-E64C-0C4F-A76A-8160CF331EF5}"/>
              </a:ext>
            </a:extLst>
          </p:cNvPr>
          <p:cNvSpPr txBox="1"/>
          <p:nvPr/>
        </p:nvSpPr>
        <p:spPr>
          <a:xfrm>
            <a:off x="196770" y="6342927"/>
            <a:ext cx="277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Yost 2019, Nature Medicine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4ACC86-35DA-3444-A203-C02DA3C3F841}"/>
              </a:ext>
            </a:extLst>
          </p:cNvPr>
          <p:cNvSpPr txBox="1"/>
          <p:nvPr/>
        </p:nvSpPr>
        <p:spPr>
          <a:xfrm>
            <a:off x="1006998" y="671333"/>
            <a:ext cx="9951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Separation of T cells and re-clustering for more detailed annotation</a:t>
            </a:r>
          </a:p>
        </p:txBody>
      </p:sp>
    </p:spTree>
    <p:extLst>
      <p:ext uri="{BB962C8B-B14F-4D97-AF65-F5344CB8AC3E}">
        <p14:creationId xmlns:p14="http://schemas.microsoft.com/office/powerpoint/2010/main" val="739494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D2E0C73-BB77-D247-AFB0-1259124A8A85}"/>
              </a:ext>
            </a:extLst>
          </p:cNvPr>
          <p:cNvSpPr txBox="1"/>
          <p:nvPr/>
        </p:nvSpPr>
        <p:spPr>
          <a:xfrm>
            <a:off x="196770" y="6342927"/>
            <a:ext cx="277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Yost 2019, Nature Medicine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50319C-67B2-6643-AFFA-D2DFF2FE8800}"/>
              </a:ext>
            </a:extLst>
          </p:cNvPr>
          <p:cNvSpPr txBox="1"/>
          <p:nvPr/>
        </p:nvSpPr>
        <p:spPr>
          <a:xfrm>
            <a:off x="617730" y="491664"/>
            <a:ext cx="11259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Integration of T cell receptor sequence to determine that new clones arrive in the tumor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4C1AC0-79D0-DB4A-9EF7-A15E0E4FD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961" y="1292006"/>
            <a:ext cx="8977421" cy="448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44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F1C4ED-1BF1-8B9D-6A09-BCA7EC069C7B}"/>
              </a:ext>
            </a:extLst>
          </p:cNvPr>
          <p:cNvSpPr txBox="1"/>
          <p:nvPr/>
        </p:nvSpPr>
        <p:spPr>
          <a:xfrm>
            <a:off x="609600" y="2228671"/>
            <a:ext cx="101214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BCR biology and single-cell detection using 10x genomics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Computational analysis of single-cell BCR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Other single-cell multi-modal measurements relevant to immunology</a:t>
            </a:r>
          </a:p>
          <a:p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566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597641-A757-9358-DD0A-409436DC7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47" y="1723652"/>
            <a:ext cx="8504583" cy="30118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F6E19C-AA30-F42C-FE21-0211465093B4}"/>
              </a:ext>
            </a:extLst>
          </p:cNvPr>
          <p:cNvSpPr txBox="1"/>
          <p:nvPr/>
        </p:nvSpPr>
        <p:spPr>
          <a:xfrm>
            <a:off x="9500870" y="6126881"/>
            <a:ext cx="2351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Janeway’s Immunology</a:t>
            </a:r>
          </a:p>
        </p:txBody>
      </p:sp>
    </p:spTree>
    <p:extLst>
      <p:ext uri="{BB962C8B-B14F-4D97-AF65-F5344CB8AC3E}">
        <p14:creationId xmlns:p14="http://schemas.microsoft.com/office/powerpoint/2010/main" val="685623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E9D32-E543-7453-A3BB-502D11C44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Diversity of antibody genes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DA84EC-F67E-EFAB-1DF0-50BD7F951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63" y="1690688"/>
            <a:ext cx="10957237" cy="37549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8A463C-C51B-7E34-AEB3-02093831ED5F}"/>
              </a:ext>
            </a:extLst>
          </p:cNvPr>
          <p:cNvSpPr txBox="1"/>
          <p:nvPr/>
        </p:nvSpPr>
        <p:spPr>
          <a:xfrm>
            <a:off x="9281160" y="6093698"/>
            <a:ext cx="1621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iRepertoire</a:t>
            </a:r>
            <a:r>
              <a:rPr lang="en-US" dirty="0"/>
              <a:t> Inc.</a:t>
            </a:r>
          </a:p>
        </p:txBody>
      </p:sp>
    </p:spTree>
    <p:extLst>
      <p:ext uri="{BB962C8B-B14F-4D97-AF65-F5344CB8AC3E}">
        <p14:creationId xmlns:p14="http://schemas.microsoft.com/office/powerpoint/2010/main" val="3565353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B7146C93-3792-594D-A912-A58B3F8520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39747" y="231493"/>
            <a:ext cx="9525000" cy="990600"/>
          </a:xfrm>
        </p:spPr>
        <p:txBody>
          <a:bodyPr/>
          <a:lstStyle/>
          <a:p>
            <a:pPr algn="l"/>
            <a:r>
              <a:rPr lang="en-US" altLang="en-US" sz="3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From gene to protein for the B cell receptor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9F0E98-6DA1-A9BD-2C93-564220299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" y="2661920"/>
            <a:ext cx="2997200" cy="238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BBA296-264A-26FC-3998-17842381E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850" y="2661920"/>
            <a:ext cx="4681054" cy="2209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DB7649-BAEA-D25D-63E4-C5F3BE1DE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8746" y="2496820"/>
            <a:ext cx="2703653" cy="2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2BC51F-A92E-64C3-27B9-F1E11548CC1A}"/>
              </a:ext>
            </a:extLst>
          </p:cNvPr>
          <p:cNvSpPr txBox="1"/>
          <p:nvPr/>
        </p:nvSpPr>
        <p:spPr>
          <a:xfrm>
            <a:off x="9500870" y="6126881"/>
            <a:ext cx="2351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Janeway’s Immunology</a:t>
            </a:r>
          </a:p>
        </p:txBody>
      </p:sp>
    </p:spTree>
    <p:extLst>
      <p:ext uri="{BB962C8B-B14F-4D97-AF65-F5344CB8AC3E}">
        <p14:creationId xmlns:p14="http://schemas.microsoft.com/office/powerpoint/2010/main" val="1622104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1C5ACCD-38A4-CFA8-F5F7-3B8A98655C52}"/>
              </a:ext>
            </a:extLst>
          </p:cNvPr>
          <p:cNvSpPr txBox="1">
            <a:spLocks noChangeArrowheads="1"/>
          </p:cNvSpPr>
          <p:nvPr/>
        </p:nvSpPr>
        <p:spPr>
          <a:xfrm>
            <a:off x="1493973" y="45544"/>
            <a:ext cx="95250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From gene to protein for the B cell receptor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ED569D6-09E6-CC5C-5E51-2530D2870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690" y="1036144"/>
            <a:ext cx="6873875" cy="540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A8A8B6-4498-17F1-ACBE-ACAA605C591B}"/>
              </a:ext>
            </a:extLst>
          </p:cNvPr>
          <p:cNvSpPr txBox="1"/>
          <p:nvPr/>
        </p:nvSpPr>
        <p:spPr>
          <a:xfrm>
            <a:off x="9631680" y="6257175"/>
            <a:ext cx="1697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Kovaltsuck</a:t>
            </a:r>
            <a:r>
              <a:rPr lang="en-US" dirty="0"/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1599192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4E952-89C5-40FC-44C5-DBEB9A938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Single-cell BCR sequencing with 10x genomics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212AE-EBBA-8B09-519F-81F5C6C10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90" y="1895231"/>
            <a:ext cx="2990850" cy="15337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19C75F-5401-BC8B-6C59-C67E6151B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19024"/>
            <a:ext cx="4071618" cy="22529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0F01DD-2A7C-57C8-2F35-CD3503527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8312" y="1895231"/>
            <a:ext cx="5219700" cy="4076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E0A4CE-C2FE-9F47-F8E4-20C3F8B06571}"/>
              </a:ext>
            </a:extLst>
          </p:cNvPr>
          <p:cNvSpPr txBox="1"/>
          <p:nvPr/>
        </p:nvSpPr>
        <p:spPr>
          <a:xfrm>
            <a:off x="9727066" y="6200378"/>
            <a:ext cx="146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10x genomics</a:t>
            </a:r>
          </a:p>
        </p:txBody>
      </p:sp>
    </p:spTree>
    <p:extLst>
      <p:ext uri="{BB962C8B-B14F-4D97-AF65-F5344CB8AC3E}">
        <p14:creationId xmlns:p14="http://schemas.microsoft.com/office/powerpoint/2010/main" val="1439530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4E952-89C5-40FC-44C5-DBEB9A938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56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Single-cell BCR sequencing with 10x genomics</a:t>
            </a:r>
          </a:p>
        </p:txBody>
      </p:sp>
      <p:pic>
        <p:nvPicPr>
          <p:cNvPr id="6146" name="Picture 2" descr="10x Genomics Chromium 5' sequencing (including VDJ region)">
            <a:extLst>
              <a:ext uri="{FF2B5EF4-FFF2-40B4-BE49-F238E27FC236}">
                <a16:creationId xmlns:a16="http://schemas.microsoft.com/office/drawing/2014/main" id="{9A49564F-199A-35AA-915A-CF3917750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511" y="3200083"/>
            <a:ext cx="58928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E3CF5C-068C-52A7-0CDC-B4B529343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995" y="1174753"/>
            <a:ext cx="4153191" cy="5440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5208FF-0646-8265-D515-C87002969475}"/>
              </a:ext>
            </a:extLst>
          </p:cNvPr>
          <p:cNvSpPr txBox="1"/>
          <p:nvPr/>
        </p:nvSpPr>
        <p:spPr>
          <a:xfrm>
            <a:off x="9727066" y="6200378"/>
            <a:ext cx="146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10x genomics</a:t>
            </a:r>
          </a:p>
        </p:txBody>
      </p:sp>
    </p:spTree>
    <p:extLst>
      <p:ext uri="{BB962C8B-B14F-4D97-AF65-F5344CB8AC3E}">
        <p14:creationId xmlns:p14="http://schemas.microsoft.com/office/powerpoint/2010/main" val="1360860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936</TotalTime>
  <Words>681</Words>
  <Application>Microsoft Macintosh PowerPoint</Application>
  <PresentationFormat>Widescreen</PresentationFormat>
  <Paragraphs>130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Avenir Book</vt:lpstr>
      <vt:lpstr>Calibri</vt:lpstr>
      <vt:lpstr>Calibri Light</vt:lpstr>
      <vt:lpstr>Helvetica Neue</vt:lpstr>
      <vt:lpstr>Office Theme</vt:lpstr>
      <vt:lpstr>2024 HCA Single-Cell Omics in-person Computational and Experimental Design Workshop   Single-cell multiomics: immune repertoire</vt:lpstr>
      <vt:lpstr>PowerPoint Presentation</vt:lpstr>
      <vt:lpstr>PowerPoint Presentation</vt:lpstr>
      <vt:lpstr>PowerPoint Presentation</vt:lpstr>
      <vt:lpstr>Diversity of antibody genes</vt:lpstr>
      <vt:lpstr>From gene to protein for the B cell receptor</vt:lpstr>
      <vt:lpstr>PowerPoint Presentation</vt:lpstr>
      <vt:lpstr>Single-cell BCR sequencing with 10x genomics</vt:lpstr>
      <vt:lpstr>Single-cell BCR sequencing with 10x genomics</vt:lpstr>
      <vt:lpstr>PowerPoint Presentation</vt:lpstr>
      <vt:lpstr>Single-cell BCR sequencing with 10x genomics</vt:lpstr>
      <vt:lpstr>Single-cell BCR-seq to analyze the immune repertoire</vt:lpstr>
      <vt:lpstr>How does the immune repertoire compare between samples?</vt:lpstr>
      <vt:lpstr>Inferring clonal relationships across cell types</vt:lpstr>
      <vt:lpstr>Several software tools exist for single-cell BCR analysis</vt:lpstr>
      <vt:lpstr>Interacting with scTCR/BCR-seq data in scRepertoire</vt:lpstr>
      <vt:lpstr>PowerPoint Presentation</vt:lpstr>
      <vt:lpstr>PowerPoint Presentation</vt:lpstr>
      <vt:lpstr>PowerPoint Presentation</vt:lpstr>
      <vt:lpstr>Data transformation</vt:lpstr>
      <vt:lpstr>Antibody Multiplexing/Hashing</vt:lpstr>
      <vt:lpstr>How do we know what the T cell is binding?</vt:lpstr>
      <vt:lpstr>Add peptide-MHC with oligo tag to determine specificity of TCR</vt:lpstr>
      <vt:lpstr>Peptide-MHC mapping tells you what the each TCR will bind and react to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Joseph Rubin</dc:creator>
  <cp:lastModifiedBy>Ivy Liu</cp:lastModifiedBy>
  <cp:revision>119</cp:revision>
  <dcterms:created xsi:type="dcterms:W3CDTF">2023-03-06T17:04:06Z</dcterms:created>
  <dcterms:modified xsi:type="dcterms:W3CDTF">2024-06-11T16:20:16Z</dcterms:modified>
</cp:coreProperties>
</file>